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49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8/20/2024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8/20/2024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8/20/2024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8/20/2024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8/20/2024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8/20/2024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8/20/2024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9470F-8467-4C2E-AA10-D2AC5B18BEA2}"/>
              </a:ext>
            </a:extLst>
          </p:cNvPr>
          <p:cNvSpPr>
            <a:spLocks noGrp="1"/>
          </p:cNvSpPr>
          <p:nvPr>
            <p:ph type="ctrTitle"/>
          </p:nvPr>
        </p:nvSpPr>
        <p:spPr>
          <a:xfrm>
            <a:off x="965915" y="979157"/>
            <a:ext cx="10626143" cy="1274646"/>
          </a:xfrm>
        </p:spPr>
        <p:txBody>
          <a:bodyPr>
            <a:normAutofit fontScale="90000"/>
          </a:bodyPr>
          <a:lstStyle/>
          <a:p>
            <a:pPr algn="ctr"/>
            <a:r>
              <a:rPr lang="en-US" b="1" dirty="0">
                <a:solidFill>
                  <a:schemeClr val="accent4"/>
                </a:solidFill>
              </a:rPr>
              <a:t>DOVER INSURANCE COMPANY</a:t>
            </a:r>
          </a:p>
        </p:txBody>
      </p:sp>
      <p:sp>
        <p:nvSpPr>
          <p:cNvPr id="3" name="Subtitle 2">
            <a:extLst>
              <a:ext uri="{FF2B5EF4-FFF2-40B4-BE49-F238E27FC236}">
                <a16:creationId xmlns:a16="http://schemas.microsoft.com/office/drawing/2014/main" id="{AD53FED9-6610-499A-8CED-4867758949C0}"/>
              </a:ext>
            </a:extLst>
          </p:cNvPr>
          <p:cNvSpPr>
            <a:spLocks noGrp="1"/>
          </p:cNvSpPr>
          <p:nvPr>
            <p:ph type="subTitle" idx="1"/>
          </p:nvPr>
        </p:nvSpPr>
        <p:spPr>
          <a:xfrm>
            <a:off x="1371600" y="2395471"/>
            <a:ext cx="9448800" cy="685800"/>
          </a:xfrm>
        </p:spPr>
        <p:txBody>
          <a:bodyPr>
            <a:normAutofit/>
          </a:bodyPr>
          <a:lstStyle/>
          <a:p>
            <a:pPr algn="ctr"/>
            <a:r>
              <a:rPr lang="en-US" sz="4000" b="1" dirty="0"/>
              <a:t>HR ANALYTICS REPORT</a:t>
            </a:r>
          </a:p>
        </p:txBody>
      </p:sp>
      <p:sp>
        <p:nvSpPr>
          <p:cNvPr id="4" name="Subtitle 2">
            <a:extLst>
              <a:ext uri="{FF2B5EF4-FFF2-40B4-BE49-F238E27FC236}">
                <a16:creationId xmlns:a16="http://schemas.microsoft.com/office/drawing/2014/main" id="{27EA1FDD-A83E-40F4-B97A-70E39DDF4E2D}"/>
              </a:ext>
            </a:extLst>
          </p:cNvPr>
          <p:cNvSpPr txBox="1">
            <a:spLocks/>
          </p:cNvSpPr>
          <p:nvPr/>
        </p:nvSpPr>
        <p:spPr>
          <a:xfrm>
            <a:off x="1554586" y="4079384"/>
            <a:ext cx="9448800" cy="685800"/>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dirty="0"/>
              <a:t>This project revolves around employee’s data from Dover Insurance Company, presenting a unique opportunity to uncover insights that can guide strategic business decisions and increase workers performance. </a:t>
            </a:r>
            <a:endParaRPr lang="en-US" sz="4000" dirty="0"/>
          </a:p>
        </p:txBody>
      </p:sp>
    </p:spTree>
    <p:extLst>
      <p:ext uri="{BB962C8B-B14F-4D97-AF65-F5344CB8AC3E}">
        <p14:creationId xmlns:p14="http://schemas.microsoft.com/office/powerpoint/2010/main" val="3681634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F16A9-37B9-4E5A-8D92-AB669F1238D1}"/>
              </a:ext>
            </a:extLst>
          </p:cNvPr>
          <p:cNvSpPr>
            <a:spLocks noGrp="1"/>
          </p:cNvSpPr>
          <p:nvPr>
            <p:ph type="ctrTitle"/>
          </p:nvPr>
        </p:nvSpPr>
        <p:spPr>
          <a:xfrm>
            <a:off x="1371600" y="270455"/>
            <a:ext cx="9448800" cy="1117121"/>
          </a:xfrm>
        </p:spPr>
        <p:txBody>
          <a:bodyPr>
            <a:normAutofit/>
          </a:bodyPr>
          <a:lstStyle/>
          <a:p>
            <a:pPr algn="ctr"/>
            <a:r>
              <a:rPr lang="en-US" sz="4400" b="1" dirty="0">
                <a:solidFill>
                  <a:schemeClr val="accent4"/>
                </a:solidFill>
              </a:rPr>
              <a:t>Recommendations </a:t>
            </a:r>
          </a:p>
        </p:txBody>
      </p:sp>
      <p:sp>
        <p:nvSpPr>
          <p:cNvPr id="3" name="Subtitle 2">
            <a:extLst>
              <a:ext uri="{FF2B5EF4-FFF2-40B4-BE49-F238E27FC236}">
                <a16:creationId xmlns:a16="http://schemas.microsoft.com/office/drawing/2014/main" id="{FB7C0D74-BAAA-4689-BF54-F675DC6E2EE0}"/>
              </a:ext>
            </a:extLst>
          </p:cNvPr>
          <p:cNvSpPr>
            <a:spLocks noGrp="1"/>
          </p:cNvSpPr>
          <p:nvPr>
            <p:ph type="subTitle" idx="1"/>
          </p:nvPr>
        </p:nvSpPr>
        <p:spPr>
          <a:xfrm>
            <a:off x="1371600" y="1387576"/>
            <a:ext cx="9448800" cy="4353059"/>
          </a:xfrm>
        </p:spPr>
        <p:txBody>
          <a:bodyPr>
            <a:normAutofit fontScale="85000" lnSpcReduction="10000"/>
          </a:bodyPr>
          <a:lstStyle/>
          <a:p>
            <a:pPr algn="just"/>
            <a:r>
              <a:rPr lang="en-US" b="1" dirty="0"/>
              <a:t>Based on the findings in this report, here are a few recommendations:</a:t>
            </a:r>
            <a:endParaRPr lang="en-US" dirty="0"/>
          </a:p>
          <a:p>
            <a:pPr algn="just"/>
            <a:r>
              <a:rPr lang="en-US" dirty="0"/>
              <a:t> </a:t>
            </a:r>
          </a:p>
          <a:p>
            <a:pPr marL="342900" indent="-342900" algn="just">
              <a:buFont typeface="Arial" panose="020B0604020202020204" pitchFamily="34" charset="0"/>
              <a:buChar char="•"/>
            </a:pPr>
            <a:r>
              <a:rPr lang="en-US" b="1" dirty="0"/>
              <a:t>Enhance Employee Engagement and Feedback</a:t>
            </a:r>
            <a:r>
              <a:rPr lang="en-US" dirty="0"/>
              <a:t>: Using existing segmentation based on position and age group, Dover Insurance should refine its engagement strategies to personalize employee interactions. HR should regularly solicit feedback from employees to identify areas for improvement and implement changes to boost engagement, motivation and job satisfaction.</a:t>
            </a:r>
          </a:p>
          <a:p>
            <a:pPr marL="342900" indent="-342900" algn="just">
              <a:buFont typeface="Arial" panose="020B0604020202020204" pitchFamily="34" charset="0"/>
              <a:buChar char="•"/>
            </a:pPr>
            <a:r>
              <a:rPr lang="en-US" b="1" dirty="0"/>
              <a:t>Employee Wellness and Support</a:t>
            </a:r>
            <a:r>
              <a:rPr lang="en-US" dirty="0"/>
              <a:t>: HR should provide access to wellness programs and support resources to reduce stress, improve work-life balance, and promote overall well-being. </a:t>
            </a:r>
          </a:p>
          <a:p>
            <a:pPr marL="342900" indent="-342900" algn="just">
              <a:buFont typeface="Arial" panose="020B0604020202020204" pitchFamily="34" charset="0"/>
              <a:buChar char="•"/>
            </a:pPr>
            <a:r>
              <a:rPr lang="en-US" b="1" dirty="0"/>
              <a:t>Clear Communication and Goal Setting</a:t>
            </a:r>
            <a:r>
              <a:rPr lang="en-US" dirty="0"/>
              <a:t>: Ensure clear communication of company goals, expectations, and performance metrics to employees, providing regular progress updates and feedback.</a:t>
            </a:r>
          </a:p>
          <a:p>
            <a:pPr marL="342900" indent="-342900" algn="just">
              <a:buFont typeface="Arial" panose="020B0604020202020204" pitchFamily="34" charset="0"/>
              <a:buChar char="•"/>
            </a:pPr>
            <a:r>
              <a:rPr lang="en-US" b="1" dirty="0"/>
              <a:t>Employee Training and Development Program</a:t>
            </a:r>
            <a:r>
              <a:rPr lang="en-US" dirty="0"/>
              <a:t>: HR is not all about hire and fire workers. Dover Insurance should implement targeted training initiatives to enhance employee’s skills in areas like Wellness App usage, data analysis, risk assessment and policy optimization. </a:t>
            </a:r>
          </a:p>
          <a:p>
            <a:pPr algn="just"/>
            <a:endParaRPr lang="en-US" dirty="0"/>
          </a:p>
        </p:txBody>
      </p:sp>
    </p:spTree>
    <p:extLst>
      <p:ext uri="{BB962C8B-B14F-4D97-AF65-F5344CB8AC3E}">
        <p14:creationId xmlns:p14="http://schemas.microsoft.com/office/powerpoint/2010/main" val="3285706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2F90F-0048-4B61-B500-1B6C64562A08}"/>
              </a:ext>
            </a:extLst>
          </p:cNvPr>
          <p:cNvSpPr>
            <a:spLocks noGrp="1"/>
          </p:cNvSpPr>
          <p:nvPr>
            <p:ph type="ctrTitle"/>
          </p:nvPr>
        </p:nvSpPr>
        <p:spPr>
          <a:xfrm>
            <a:off x="1371600" y="566670"/>
            <a:ext cx="9448800" cy="808028"/>
          </a:xfrm>
        </p:spPr>
        <p:txBody>
          <a:bodyPr>
            <a:normAutofit/>
          </a:bodyPr>
          <a:lstStyle/>
          <a:p>
            <a:pPr algn="ctr"/>
            <a:r>
              <a:rPr lang="en-US" sz="4400" b="1" dirty="0">
                <a:solidFill>
                  <a:srgbClr val="92D050"/>
                </a:solidFill>
              </a:rPr>
              <a:t>Conclusions </a:t>
            </a:r>
          </a:p>
        </p:txBody>
      </p:sp>
      <p:sp>
        <p:nvSpPr>
          <p:cNvPr id="3" name="Subtitle 2">
            <a:extLst>
              <a:ext uri="{FF2B5EF4-FFF2-40B4-BE49-F238E27FC236}">
                <a16:creationId xmlns:a16="http://schemas.microsoft.com/office/drawing/2014/main" id="{62AAB092-DD87-46B6-B996-9FB5CA4E3045}"/>
              </a:ext>
            </a:extLst>
          </p:cNvPr>
          <p:cNvSpPr>
            <a:spLocks noGrp="1"/>
          </p:cNvSpPr>
          <p:nvPr>
            <p:ph type="subTitle" idx="1"/>
          </p:nvPr>
        </p:nvSpPr>
        <p:spPr>
          <a:xfrm>
            <a:off x="1371600" y="1725769"/>
            <a:ext cx="9448800" cy="3309870"/>
          </a:xfrm>
        </p:spPr>
        <p:txBody>
          <a:bodyPr/>
          <a:lstStyle/>
          <a:p>
            <a:pPr algn="just"/>
            <a:r>
              <a:rPr lang="en-US" dirty="0"/>
              <a:t>In conclusion, our analysis of the Dover Insurance dataset revealed valuable insights into employee performance. By leveraging data analysis and visualization techniques, we identified areas for improvement and opportunities for growth.</a:t>
            </a:r>
          </a:p>
          <a:p>
            <a:pPr algn="just"/>
            <a:r>
              <a:rPr lang="en-US" dirty="0"/>
              <a:t>Our recommendations, focused on enhancing employee performance and optimizing policy strategies, aim to drive business success and inform data-driven decision-making.  As Dover Insurance continues to navigate the complex insurance landscape, embracing data-analytics and employee-centric approaches will be crucial in achieving a competitive edge and ensuring long-term success. </a:t>
            </a:r>
          </a:p>
        </p:txBody>
      </p:sp>
    </p:spTree>
    <p:extLst>
      <p:ext uri="{BB962C8B-B14F-4D97-AF65-F5344CB8AC3E}">
        <p14:creationId xmlns:p14="http://schemas.microsoft.com/office/powerpoint/2010/main" val="4064598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17BA8-9B92-4A2D-9803-BD6A25DE942B}"/>
              </a:ext>
            </a:extLst>
          </p:cNvPr>
          <p:cNvSpPr>
            <a:spLocks noGrp="1"/>
          </p:cNvSpPr>
          <p:nvPr>
            <p:ph type="title"/>
          </p:nvPr>
        </p:nvSpPr>
        <p:spPr>
          <a:xfrm>
            <a:off x="2137356" y="257578"/>
            <a:ext cx="7917287" cy="1326523"/>
          </a:xfrm>
        </p:spPr>
        <p:txBody>
          <a:bodyPr>
            <a:normAutofit/>
          </a:bodyPr>
          <a:lstStyle/>
          <a:p>
            <a:pPr algn="ctr"/>
            <a:r>
              <a:rPr lang="en-US" sz="4400" b="1" dirty="0">
                <a:solidFill>
                  <a:schemeClr val="accent4"/>
                </a:solidFill>
              </a:rPr>
              <a:t>introduction</a:t>
            </a:r>
          </a:p>
        </p:txBody>
      </p:sp>
      <p:sp>
        <p:nvSpPr>
          <p:cNvPr id="4" name="Text Placeholder 3">
            <a:extLst>
              <a:ext uri="{FF2B5EF4-FFF2-40B4-BE49-F238E27FC236}">
                <a16:creationId xmlns:a16="http://schemas.microsoft.com/office/drawing/2014/main" id="{2C6C109B-AF90-4F88-B825-418B00838D1B}"/>
              </a:ext>
            </a:extLst>
          </p:cNvPr>
          <p:cNvSpPr>
            <a:spLocks noGrp="1"/>
          </p:cNvSpPr>
          <p:nvPr>
            <p:ph type="body" sz="half" idx="2"/>
          </p:nvPr>
        </p:nvSpPr>
        <p:spPr>
          <a:xfrm>
            <a:off x="888104" y="1804854"/>
            <a:ext cx="10415790" cy="3823214"/>
          </a:xfrm>
        </p:spPr>
        <p:txBody>
          <a:bodyPr>
            <a:normAutofit/>
          </a:bodyPr>
          <a:lstStyle/>
          <a:p>
            <a:pPr algn="just"/>
            <a:r>
              <a:rPr lang="en-US" sz="1800" dirty="0"/>
              <a:t>The Dover Insurance Dashboard dataset offers a treasure trove of employee’s data, presenting a unique opportunity to uncover insights that can guide strategic business decisions and increase workers performance. This analysis revolves around Dover Insurance Company, a nationwide insurance provider whose staff are split into three (3) main product areas/divisions.</a:t>
            </a:r>
          </a:p>
          <a:p>
            <a:pPr marL="285750" lvl="0" indent="-285750" algn="just">
              <a:buFont typeface="Wingdings" panose="05000000000000000000" pitchFamily="2" charset="2"/>
              <a:buChar char="v"/>
            </a:pPr>
            <a:r>
              <a:rPr lang="en-US" sz="1800" dirty="0"/>
              <a:t>Car and Home Insurance</a:t>
            </a:r>
          </a:p>
          <a:p>
            <a:pPr marL="285750" lvl="0" indent="-285750" algn="just">
              <a:buFont typeface="Wingdings" panose="05000000000000000000" pitchFamily="2" charset="2"/>
              <a:buChar char="v"/>
            </a:pPr>
            <a:r>
              <a:rPr lang="en-US" sz="1800" dirty="0"/>
              <a:t>Pet Insurance</a:t>
            </a:r>
          </a:p>
          <a:p>
            <a:pPr marL="285750" lvl="0" indent="-285750" algn="just">
              <a:buFont typeface="Wingdings" panose="05000000000000000000" pitchFamily="2" charset="2"/>
              <a:buChar char="v"/>
            </a:pPr>
            <a:r>
              <a:rPr lang="en-US" sz="1800" dirty="0"/>
              <a:t>Commercial Insurance for Businesses and Organizations.  </a:t>
            </a:r>
          </a:p>
          <a:p>
            <a:pPr algn="just"/>
            <a:r>
              <a:rPr lang="en-US" sz="1800" dirty="0"/>
              <a:t>Our goal is to journey through this comprehensive dataset using Power BI to identify patterns and trends, uncover insights that will empower the company to enhance its operations and better serve its diverse customer base. Through this tool, this project delves into the company’s numbers to reveal the stories they tell, linking the data back to our shared love of insurance companies and the joy they bring.</a:t>
            </a:r>
          </a:p>
          <a:p>
            <a:pPr algn="just"/>
            <a:endParaRPr lang="en-US" sz="1800" dirty="0"/>
          </a:p>
        </p:txBody>
      </p:sp>
    </p:spTree>
    <p:extLst>
      <p:ext uri="{BB962C8B-B14F-4D97-AF65-F5344CB8AC3E}">
        <p14:creationId xmlns:p14="http://schemas.microsoft.com/office/powerpoint/2010/main" val="2847430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1EB5F-BC51-4FAE-A0C4-E4AF00C9FA73}"/>
              </a:ext>
            </a:extLst>
          </p:cNvPr>
          <p:cNvSpPr>
            <a:spLocks noGrp="1"/>
          </p:cNvSpPr>
          <p:nvPr>
            <p:ph type="ctrTitle"/>
          </p:nvPr>
        </p:nvSpPr>
        <p:spPr>
          <a:xfrm>
            <a:off x="1783723" y="1159462"/>
            <a:ext cx="9448800" cy="978432"/>
          </a:xfrm>
        </p:spPr>
        <p:txBody>
          <a:bodyPr>
            <a:normAutofit/>
          </a:bodyPr>
          <a:lstStyle/>
          <a:p>
            <a:pPr algn="ctr"/>
            <a:r>
              <a:rPr lang="en-US" sz="4400" b="1" dirty="0">
                <a:solidFill>
                  <a:schemeClr val="accent4"/>
                </a:solidFill>
              </a:rPr>
              <a:t>Problem statement</a:t>
            </a:r>
          </a:p>
        </p:txBody>
      </p:sp>
      <p:sp>
        <p:nvSpPr>
          <p:cNvPr id="3" name="Subtitle 2">
            <a:extLst>
              <a:ext uri="{FF2B5EF4-FFF2-40B4-BE49-F238E27FC236}">
                <a16:creationId xmlns:a16="http://schemas.microsoft.com/office/drawing/2014/main" id="{29905A63-A36C-480A-91FE-DDD79827D51D}"/>
              </a:ext>
            </a:extLst>
          </p:cNvPr>
          <p:cNvSpPr>
            <a:spLocks noGrp="1"/>
          </p:cNvSpPr>
          <p:nvPr>
            <p:ph type="subTitle" idx="1"/>
          </p:nvPr>
        </p:nvSpPr>
        <p:spPr>
          <a:xfrm>
            <a:off x="1461752" y="2392430"/>
            <a:ext cx="9448800" cy="2073140"/>
          </a:xfrm>
        </p:spPr>
        <p:txBody>
          <a:bodyPr/>
          <a:lstStyle/>
          <a:p>
            <a:pPr algn="just"/>
            <a:r>
              <a:rPr lang="en-US" dirty="0"/>
              <a:t>Recently, there have been an under-performance in the organization from the employees and as a result, a performance analysis, tracking the progress towards a more diverse and inclusive workplace was needed to checkmate absenteeism and turnover which was viewed to be relatively high, low customer turnover and complaints, and employee’s engagement throughout the company. </a:t>
            </a:r>
          </a:p>
          <a:p>
            <a:pPr algn="just"/>
            <a:endParaRPr lang="en-US" dirty="0"/>
          </a:p>
        </p:txBody>
      </p:sp>
    </p:spTree>
    <p:extLst>
      <p:ext uri="{BB962C8B-B14F-4D97-AF65-F5344CB8AC3E}">
        <p14:creationId xmlns:p14="http://schemas.microsoft.com/office/powerpoint/2010/main" val="3094092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99584-48B3-4C8B-B5F6-30B36E35C15F}"/>
              </a:ext>
            </a:extLst>
          </p:cNvPr>
          <p:cNvSpPr>
            <a:spLocks noGrp="1"/>
          </p:cNvSpPr>
          <p:nvPr>
            <p:ph type="ctrTitle"/>
          </p:nvPr>
        </p:nvSpPr>
        <p:spPr>
          <a:xfrm>
            <a:off x="1371600" y="965915"/>
            <a:ext cx="9448800" cy="962574"/>
          </a:xfrm>
        </p:spPr>
        <p:txBody>
          <a:bodyPr>
            <a:normAutofit/>
          </a:bodyPr>
          <a:lstStyle/>
          <a:p>
            <a:pPr algn="ctr"/>
            <a:r>
              <a:rPr lang="en-US" sz="4400" b="1" dirty="0">
                <a:solidFill>
                  <a:schemeClr val="accent4"/>
                </a:solidFill>
              </a:rPr>
              <a:t>DATA ANALYSIS PROCESS</a:t>
            </a:r>
            <a:endParaRPr lang="en-US" sz="4400" dirty="0">
              <a:solidFill>
                <a:schemeClr val="accent4"/>
              </a:solidFill>
            </a:endParaRPr>
          </a:p>
        </p:txBody>
      </p:sp>
      <p:sp>
        <p:nvSpPr>
          <p:cNvPr id="3" name="Subtitle 2">
            <a:extLst>
              <a:ext uri="{FF2B5EF4-FFF2-40B4-BE49-F238E27FC236}">
                <a16:creationId xmlns:a16="http://schemas.microsoft.com/office/drawing/2014/main" id="{5AF062B1-DE71-493E-BC7D-D249FB52DE8E}"/>
              </a:ext>
            </a:extLst>
          </p:cNvPr>
          <p:cNvSpPr>
            <a:spLocks noGrp="1"/>
          </p:cNvSpPr>
          <p:nvPr>
            <p:ph type="subTitle" idx="1"/>
          </p:nvPr>
        </p:nvSpPr>
        <p:spPr>
          <a:xfrm>
            <a:off x="1371600" y="2022342"/>
            <a:ext cx="9448800" cy="1532227"/>
          </a:xfrm>
        </p:spPr>
        <p:txBody>
          <a:bodyPr/>
          <a:lstStyle/>
          <a:p>
            <a:pPr algn="just"/>
            <a:r>
              <a:rPr lang="en-US" dirty="0"/>
              <a:t>For an in-depth analysis of employee’s performance trends, it was critical to clean and transform the data first. This was carried out using Power Query, to ensure the data was well-structured and ready for analysis in Power BI.</a:t>
            </a:r>
          </a:p>
          <a:p>
            <a:pPr algn="just"/>
            <a:endParaRPr lang="en-US" dirty="0"/>
          </a:p>
        </p:txBody>
      </p:sp>
    </p:spTree>
    <p:extLst>
      <p:ext uri="{BB962C8B-B14F-4D97-AF65-F5344CB8AC3E}">
        <p14:creationId xmlns:p14="http://schemas.microsoft.com/office/powerpoint/2010/main" val="2772101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2395-C7BB-492E-90AA-75F34EC5BC27}"/>
              </a:ext>
            </a:extLst>
          </p:cNvPr>
          <p:cNvSpPr>
            <a:spLocks noGrp="1"/>
          </p:cNvSpPr>
          <p:nvPr>
            <p:ph type="ctrTitle"/>
          </p:nvPr>
        </p:nvSpPr>
        <p:spPr>
          <a:xfrm>
            <a:off x="1371600" y="631065"/>
            <a:ext cx="9448800" cy="833786"/>
          </a:xfrm>
        </p:spPr>
        <p:txBody>
          <a:bodyPr>
            <a:normAutofit/>
          </a:bodyPr>
          <a:lstStyle/>
          <a:p>
            <a:pPr algn="ctr"/>
            <a:r>
              <a:rPr lang="en-US" sz="4400" b="1" dirty="0">
                <a:solidFill>
                  <a:schemeClr val="accent4"/>
                </a:solidFill>
              </a:rPr>
              <a:t>DATA EXTRACTION</a:t>
            </a:r>
          </a:p>
        </p:txBody>
      </p:sp>
      <p:sp>
        <p:nvSpPr>
          <p:cNvPr id="3" name="Subtitle 2">
            <a:extLst>
              <a:ext uri="{FF2B5EF4-FFF2-40B4-BE49-F238E27FC236}">
                <a16:creationId xmlns:a16="http://schemas.microsoft.com/office/drawing/2014/main" id="{1FA26331-1D09-4360-8859-73FB131975CB}"/>
              </a:ext>
            </a:extLst>
          </p:cNvPr>
          <p:cNvSpPr>
            <a:spLocks noGrp="1"/>
          </p:cNvSpPr>
          <p:nvPr>
            <p:ph type="subTitle" idx="1"/>
          </p:nvPr>
        </p:nvSpPr>
        <p:spPr>
          <a:xfrm>
            <a:off x="888642" y="1593640"/>
            <a:ext cx="9931758" cy="3944275"/>
          </a:xfrm>
        </p:spPr>
        <p:txBody>
          <a:bodyPr>
            <a:normAutofit fontScale="85000" lnSpcReduction="20000"/>
          </a:bodyPr>
          <a:lstStyle/>
          <a:p>
            <a:pPr algn="just"/>
            <a:r>
              <a:rPr lang="en-US" dirty="0"/>
              <a:t>The ETL (Extract, Transform, Load) Process began by importing the table into Power BI. Power Query was used to handle this process enabling us to clean and reshape the data before analysis.</a:t>
            </a:r>
          </a:p>
          <a:p>
            <a:pPr algn="just"/>
            <a:r>
              <a:rPr lang="en-US" b="1" dirty="0"/>
              <a:t>Power Query used for ETL processes</a:t>
            </a:r>
            <a:r>
              <a:rPr lang="en-US" dirty="0"/>
              <a:t>.</a:t>
            </a:r>
          </a:p>
          <a:p>
            <a:pPr algn="just"/>
            <a:r>
              <a:rPr lang="en-US" b="1" dirty="0"/>
              <a:t>Data Transformation (Cleaning and Integration):</a:t>
            </a:r>
            <a:endParaRPr lang="en-US" dirty="0"/>
          </a:p>
          <a:p>
            <a:pPr algn="just"/>
            <a:r>
              <a:rPr lang="en-US" b="1" dirty="0"/>
              <a:t>Removing Duplicates</a:t>
            </a:r>
            <a:r>
              <a:rPr lang="en-US" dirty="0"/>
              <a:t>: Duplicate entries were removed from the dataset to ensure accurate analysis. Using Power Query, duplicate rows based on specific keys were filtered out.</a:t>
            </a:r>
          </a:p>
          <a:p>
            <a:pPr algn="just"/>
            <a:r>
              <a:rPr lang="en-US" b="1" dirty="0"/>
              <a:t>Handling Null </a:t>
            </a:r>
            <a:r>
              <a:rPr lang="en-US" dirty="0"/>
              <a:t>or Missing Values: For some columns, missing values were replaced with defaults or averages. Null values in “key” columns were removed using filters, though there was none. </a:t>
            </a:r>
          </a:p>
          <a:p>
            <a:pPr algn="just"/>
            <a:r>
              <a:rPr lang="en-US" b="1" dirty="0"/>
              <a:t>Data Type Conversion</a:t>
            </a:r>
            <a:r>
              <a:rPr lang="en-US" dirty="0"/>
              <a:t>: To ensure data consistency, all columns were converted to appropriate data types., numerical columns to Decimal or Whole Number, and text columns to Text.</a:t>
            </a:r>
          </a:p>
          <a:p>
            <a:pPr algn="just"/>
            <a:r>
              <a:rPr lang="en-US" b="1" dirty="0"/>
              <a:t>Standardizing the Age Group: </a:t>
            </a:r>
            <a:r>
              <a:rPr lang="en-US" dirty="0"/>
              <a:t>Special titles were assigned to the age group for easy comprehension and analysis.</a:t>
            </a:r>
          </a:p>
        </p:txBody>
      </p:sp>
    </p:spTree>
    <p:extLst>
      <p:ext uri="{BB962C8B-B14F-4D97-AF65-F5344CB8AC3E}">
        <p14:creationId xmlns:p14="http://schemas.microsoft.com/office/powerpoint/2010/main" val="3356798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8379C4E-E553-4C5B-9738-287E44E43BF9}"/>
              </a:ext>
            </a:extLst>
          </p:cNvPr>
          <p:cNvSpPr>
            <a:spLocks noGrp="1"/>
          </p:cNvSpPr>
          <p:nvPr>
            <p:ph type="subTitle" idx="1"/>
          </p:nvPr>
        </p:nvSpPr>
        <p:spPr>
          <a:xfrm>
            <a:off x="598868" y="0"/>
            <a:ext cx="9448800" cy="476160"/>
          </a:xfrm>
        </p:spPr>
        <p:txBody>
          <a:bodyPr/>
          <a:lstStyle/>
          <a:p>
            <a:pPr algn="ctr"/>
            <a:r>
              <a:rPr lang="en-US" b="1" dirty="0"/>
              <a:t>DASHBOARD PRESENTATION</a:t>
            </a:r>
          </a:p>
        </p:txBody>
      </p:sp>
      <p:pic>
        <p:nvPicPr>
          <p:cNvPr id="9" name="Screen Recording 8">
            <a:hlinkClick r:id="" action="ppaction://media"/>
            <a:extLst>
              <a:ext uri="{FF2B5EF4-FFF2-40B4-BE49-F238E27FC236}">
                <a16:creationId xmlns:a16="http://schemas.microsoft.com/office/drawing/2014/main" id="{8D304C73-9EC2-474C-81E9-870C83257C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941" y="386366"/>
            <a:ext cx="12151179" cy="6484513"/>
          </a:xfrm>
          <a:prstGeom prst="rect">
            <a:avLst/>
          </a:prstGeom>
        </p:spPr>
      </p:pic>
    </p:spTree>
    <p:extLst>
      <p:ext uri="{BB962C8B-B14F-4D97-AF65-F5344CB8AC3E}">
        <p14:creationId xmlns:p14="http://schemas.microsoft.com/office/powerpoint/2010/main" val="232647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803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24FB5-16D0-4B79-A7CD-A195E198EE00}"/>
              </a:ext>
            </a:extLst>
          </p:cNvPr>
          <p:cNvSpPr>
            <a:spLocks noGrp="1"/>
          </p:cNvSpPr>
          <p:nvPr>
            <p:ph type="ctrTitle"/>
          </p:nvPr>
        </p:nvSpPr>
        <p:spPr>
          <a:xfrm>
            <a:off x="1461752" y="476517"/>
            <a:ext cx="9448800" cy="936817"/>
          </a:xfrm>
        </p:spPr>
        <p:txBody>
          <a:bodyPr>
            <a:normAutofit/>
          </a:bodyPr>
          <a:lstStyle/>
          <a:p>
            <a:pPr algn="ctr"/>
            <a:r>
              <a:rPr lang="en-US" sz="4400" b="1" dirty="0">
                <a:solidFill>
                  <a:schemeClr val="accent4"/>
                </a:solidFill>
              </a:rPr>
              <a:t>Key discoveries and insights</a:t>
            </a:r>
          </a:p>
        </p:txBody>
      </p:sp>
      <p:sp>
        <p:nvSpPr>
          <p:cNvPr id="3" name="Subtitle 2">
            <a:extLst>
              <a:ext uri="{FF2B5EF4-FFF2-40B4-BE49-F238E27FC236}">
                <a16:creationId xmlns:a16="http://schemas.microsoft.com/office/drawing/2014/main" id="{A11DD2DC-F967-4BED-BD60-E497CDCA0941}"/>
              </a:ext>
            </a:extLst>
          </p:cNvPr>
          <p:cNvSpPr>
            <a:spLocks noGrp="1"/>
          </p:cNvSpPr>
          <p:nvPr>
            <p:ph type="subTitle" idx="1"/>
          </p:nvPr>
        </p:nvSpPr>
        <p:spPr>
          <a:xfrm>
            <a:off x="1371600" y="1584102"/>
            <a:ext cx="9448800" cy="4404574"/>
          </a:xfrm>
        </p:spPr>
        <p:txBody>
          <a:bodyPr/>
          <a:lstStyle/>
          <a:p>
            <a:r>
              <a:rPr lang="en-US" b="1" dirty="0"/>
              <a:t>Employee’s Analysis:</a:t>
            </a:r>
          </a:p>
          <a:p>
            <a:pPr marL="342900" indent="-342900" algn="just">
              <a:buFont typeface="Arial" panose="020B0604020202020204" pitchFamily="34" charset="0"/>
              <a:buChar char="•"/>
            </a:pPr>
            <a:r>
              <a:rPr lang="en-US" b="1" dirty="0"/>
              <a:t>Most Active employee on wellness App 2022</a:t>
            </a:r>
            <a:r>
              <a:rPr lang="en-US" dirty="0"/>
              <a:t>: employees with the ID number 11927479 and 14213618 spent the most hours on the wellness App, with maximum of 85 hours each. This proves that they are likely a high-value, loyal employees who frequently makes sure that the company’s success is a priority. They are also an example of a target personas for the HR to reward.</a:t>
            </a:r>
          </a:p>
          <a:p>
            <a:pPr marL="342900" indent="-342900" algn="just">
              <a:buFont typeface="Arial" panose="020B0604020202020204" pitchFamily="34" charset="0"/>
              <a:buChar char="•"/>
            </a:pPr>
            <a:r>
              <a:rPr lang="en-US" b="1" dirty="0"/>
              <a:t>Most Absent Employee</a:t>
            </a:r>
            <a:r>
              <a:rPr lang="en-US" dirty="0"/>
              <a:t>: Employee with the ID 15150052 spent 180 days absent from work in the last 12 months which approximately 6 months off work. Since HR is not all about hire and fire, considerations should be made on such an absenteeism. </a:t>
            </a:r>
          </a:p>
          <a:p>
            <a:endParaRPr lang="en-US" dirty="0"/>
          </a:p>
        </p:txBody>
      </p:sp>
    </p:spTree>
    <p:extLst>
      <p:ext uri="{BB962C8B-B14F-4D97-AF65-F5344CB8AC3E}">
        <p14:creationId xmlns:p14="http://schemas.microsoft.com/office/powerpoint/2010/main" val="3906451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FA45542-93BF-439D-B3E4-E26829404B8C}"/>
              </a:ext>
            </a:extLst>
          </p:cNvPr>
          <p:cNvSpPr>
            <a:spLocks noGrp="1"/>
          </p:cNvSpPr>
          <p:nvPr>
            <p:ph type="subTitle" idx="1"/>
          </p:nvPr>
        </p:nvSpPr>
        <p:spPr>
          <a:xfrm>
            <a:off x="1139780" y="1004551"/>
            <a:ext cx="9448800" cy="5048519"/>
          </a:xfrm>
        </p:spPr>
        <p:txBody>
          <a:bodyPr/>
          <a:lstStyle/>
          <a:p>
            <a:pPr marL="342900" indent="-342900" algn="just">
              <a:buFont typeface="Arial" panose="020B0604020202020204" pitchFamily="34" charset="0"/>
              <a:buChar char="•"/>
            </a:pPr>
            <a:r>
              <a:rPr lang="en-US" b="1" dirty="0"/>
              <a:t>Most Absent Employee by Age Group</a:t>
            </a:r>
            <a:r>
              <a:rPr lang="en-US" dirty="0"/>
              <a:t>: The Young Adults and Midlife Adults spent most days absent from work. This means that employees’ performance is not entirely based on position or division but by age categories. </a:t>
            </a:r>
          </a:p>
          <a:p>
            <a:pPr marL="342900" indent="-342900" algn="just">
              <a:buFont typeface="Arial" panose="020B0604020202020204" pitchFamily="34" charset="0"/>
              <a:buChar char="•"/>
            </a:pPr>
            <a:r>
              <a:rPr lang="en-US" b="1" dirty="0"/>
              <a:t>Gender Proficiency</a:t>
            </a:r>
            <a:r>
              <a:rPr lang="en-US" dirty="0"/>
              <a:t>: Female employees contribute much more than the Male employees. This suggests that regulation policies should be inclusive, highlighting ethnicity, position and age group that resonate with both genders to maximize reach and company’s objectives. </a:t>
            </a:r>
          </a:p>
          <a:p>
            <a:pPr marL="342900" indent="-342900" algn="just">
              <a:buFont typeface="Arial" panose="020B0604020202020204" pitchFamily="34" charset="0"/>
              <a:buChar char="•"/>
            </a:pPr>
            <a:r>
              <a:rPr lang="en-US" b="1" dirty="0"/>
              <a:t>Age Group and Wellness App patterns</a:t>
            </a:r>
            <a:r>
              <a:rPr lang="en-US" dirty="0"/>
              <a:t>: Midlife Adults and Mature Adults show less time spent on the wellness App. Suggesting they either spend more time on non-work contents and show less interest in the company’s progress. Understanding the specific behavior and habits of these groups could unlock further employee’s potential. </a:t>
            </a:r>
          </a:p>
          <a:p>
            <a:endParaRPr lang="en-US" dirty="0"/>
          </a:p>
        </p:txBody>
      </p:sp>
    </p:spTree>
    <p:extLst>
      <p:ext uri="{BB962C8B-B14F-4D97-AF65-F5344CB8AC3E}">
        <p14:creationId xmlns:p14="http://schemas.microsoft.com/office/powerpoint/2010/main" val="2755529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F4F76C3-0093-4568-AF63-0874C4C9259E}"/>
              </a:ext>
            </a:extLst>
          </p:cNvPr>
          <p:cNvSpPr>
            <a:spLocks noGrp="1"/>
          </p:cNvSpPr>
          <p:nvPr>
            <p:ph type="subTitle" idx="1"/>
          </p:nvPr>
        </p:nvSpPr>
        <p:spPr>
          <a:xfrm>
            <a:off x="1371600" y="721217"/>
            <a:ext cx="9448800" cy="4546242"/>
          </a:xfrm>
        </p:spPr>
        <p:txBody>
          <a:bodyPr>
            <a:normAutofit/>
          </a:bodyPr>
          <a:lstStyle/>
          <a:p>
            <a:pPr algn="just"/>
            <a:r>
              <a:rPr lang="en-US" b="1" dirty="0"/>
              <a:t>Work ethics Analysis:</a:t>
            </a:r>
            <a:endParaRPr lang="en-US" dirty="0"/>
          </a:p>
          <a:p>
            <a:pPr marL="342900" indent="-342900" algn="just">
              <a:buFont typeface="Arial" panose="020B0604020202020204" pitchFamily="34" charset="0"/>
              <a:buChar char="•"/>
            </a:pPr>
            <a:r>
              <a:rPr lang="en-US" b="1" dirty="0"/>
              <a:t>Employer and Employee’s Relationship: </a:t>
            </a:r>
            <a:r>
              <a:rPr lang="en-US" dirty="0"/>
              <a:t>397 of the Admins, 53 Supervisors, 32 senior Mgt staff are not cared for, suggesting the possibility of absenteeism and low performance from them. As the HR of Dover Insurance, workers welfare is key in increasing performance within an organization. </a:t>
            </a:r>
          </a:p>
          <a:p>
            <a:pPr marL="342900" indent="-342900" algn="just">
              <a:buFont typeface="Arial" panose="020B0604020202020204" pitchFamily="34" charset="0"/>
              <a:buChar char="•"/>
            </a:pPr>
            <a:r>
              <a:rPr lang="en-US" b="1" dirty="0"/>
              <a:t>Stress Ratio among Employees</a:t>
            </a:r>
            <a:r>
              <a:rPr lang="en-US" dirty="0"/>
              <a:t>: Most of the employees found the company’s task very stressful and this is prone to promoting low performances among workers. </a:t>
            </a:r>
          </a:p>
          <a:p>
            <a:pPr marL="342900" indent="-342900" algn="just">
              <a:buFont typeface="Arial" panose="020B0604020202020204" pitchFamily="34" charset="0"/>
              <a:buChar char="•"/>
            </a:pPr>
            <a:r>
              <a:rPr lang="en-US" b="1" dirty="0"/>
              <a:t>Salary Satisfaction and Work Flexibility Ratio</a:t>
            </a:r>
            <a:r>
              <a:rPr lang="en-US" dirty="0"/>
              <a:t>: If higher percentage of the employees can be satisfied with the salary they receive, then the tendency for more proficiency is certain. The more the salary satisfaction, the more the performance. Most of the employees also found the job not flexible.  </a:t>
            </a:r>
          </a:p>
          <a:p>
            <a:pPr algn="just"/>
            <a:endParaRPr lang="en-US" dirty="0"/>
          </a:p>
        </p:txBody>
      </p:sp>
    </p:spTree>
    <p:extLst>
      <p:ext uri="{BB962C8B-B14F-4D97-AF65-F5344CB8AC3E}">
        <p14:creationId xmlns:p14="http://schemas.microsoft.com/office/powerpoint/2010/main" val="3575343359"/>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200</TotalTime>
  <Words>1104</Words>
  <Application>Microsoft Office PowerPoint</Application>
  <PresentationFormat>Widescreen</PresentationFormat>
  <Paragraphs>43</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Century Gothic</vt:lpstr>
      <vt:lpstr>Wingdings</vt:lpstr>
      <vt:lpstr>Vapor Trail</vt:lpstr>
      <vt:lpstr>DOVER INSURANCE COMPANY</vt:lpstr>
      <vt:lpstr>introduction</vt:lpstr>
      <vt:lpstr>Problem statement</vt:lpstr>
      <vt:lpstr>DATA ANALYSIS PROCESS</vt:lpstr>
      <vt:lpstr>DATA EXTRACTION</vt:lpstr>
      <vt:lpstr>PowerPoint Presentation</vt:lpstr>
      <vt:lpstr>Key discoveries and insights</vt:lpstr>
      <vt:lpstr>PowerPoint Presentation</vt:lpstr>
      <vt:lpstr>PowerPoint Presentation</vt:lpstr>
      <vt:lpstr>Recommendations </vt:lpstr>
      <vt:lpstr>Conclusions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DOVER INSURANCE COMPANY</dc:title>
  <dc:creator>ACER</dc:creator>
  <cp:lastModifiedBy>ACER</cp:lastModifiedBy>
  <cp:revision>15</cp:revision>
  <dcterms:created xsi:type="dcterms:W3CDTF">2024-08-20T05:51:33Z</dcterms:created>
  <dcterms:modified xsi:type="dcterms:W3CDTF">2024-08-20T10:32:14Z</dcterms:modified>
</cp:coreProperties>
</file>

<file path=docProps/thumbnail.jpeg>
</file>